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2" r:id="rId3"/>
    <p:sldId id="283" r:id="rId5"/>
    <p:sldId id="288" r:id="rId6"/>
    <p:sldId id="280" r:id="rId7"/>
    <p:sldId id="292" r:id="rId8"/>
    <p:sldId id="264" r:id="rId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CC"/>
    <a:srgbClr val="6600CC"/>
    <a:srgbClr val="00FFFF"/>
    <a:srgbClr val="FFFF66"/>
    <a:srgbClr val="FF0000"/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43"/>
    <p:restoredTop sz="93575"/>
  </p:normalViewPr>
  <p:slideViewPr>
    <p:cSldViewPr showGuides="1">
      <p:cViewPr>
        <p:scale>
          <a:sx n="81" d="100"/>
          <a:sy n="81" d="100"/>
        </p:scale>
        <p:origin x="-87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60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vi-VN" altLang="x-non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vi-VN" altLang="x-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 anchorCtr="0"/>
          <a:p>
            <a:pPr lvl="0" eaLnBrk="1" hangingPunct="1"/>
            <a:endParaRPr lang="vi-VN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3"/>
          <p:cNvSpPr txBox="1"/>
          <p:nvPr/>
        </p:nvSpPr>
        <p:spPr>
          <a:xfrm>
            <a:off x="1066800" y="4084320"/>
            <a:ext cx="6629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vi-VN" altLang="x-none" dirty="0">
              <a:latin typeface=".VnTime" pitchFamily="34" charset="0"/>
            </a:endParaRPr>
          </a:p>
        </p:txBody>
      </p:sp>
      <p:sp>
        <p:nvSpPr>
          <p:cNvPr id="6147" name="Text Box 25"/>
          <p:cNvSpPr txBox="1"/>
          <p:nvPr/>
        </p:nvSpPr>
        <p:spPr>
          <a:xfrm>
            <a:off x="1719580" y="990600"/>
            <a:ext cx="510984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spcBef>
                <a:spcPct val="50000"/>
              </a:spcBef>
            </a:pPr>
            <a:r>
              <a:rPr sz="3600" b="1" u="sng" dirty="0">
                <a:solidFill>
                  <a:srgbClr val="0000FF"/>
                </a:solidFill>
                <a:latin typeface="HP001 5 hàng 1 ô ly" panose="020B0603050302020204" charset="0"/>
                <a:cs typeface="HP001 5 hàng 1 ô ly" panose="020B0603050302020204" charset="0"/>
              </a:rPr>
              <a:t>Toán</a:t>
            </a:r>
            <a:endParaRPr sz="3600" b="1" u="sng" dirty="0">
              <a:solidFill>
                <a:srgbClr val="0000FF"/>
              </a:solidFill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25626" name="Text Box 26"/>
          <p:cNvSpPr txBox="1"/>
          <p:nvPr/>
        </p:nvSpPr>
        <p:spPr>
          <a:xfrm>
            <a:off x="0" y="172212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600" b="1" dirty="0">
                <a:solidFill>
                  <a:srgbClr val="FF0000"/>
                </a:solidFill>
                <a:latin typeface="HP001 5 hàng 1 ô ly" panose="020B0603050302020204" charset="0"/>
                <a:cs typeface="HP001 5 hàng 1 ô ly" panose="020B0603050302020204" charset="0"/>
              </a:rPr>
              <a:t>Phân số và phép chia số tự nhiên</a:t>
            </a:r>
            <a:endParaRPr sz="3600" b="1" dirty="0">
              <a:solidFill>
                <a:srgbClr val="FF0000"/>
              </a:solidFill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  <p:sp>
        <p:nvSpPr>
          <p:cNvPr id="25627" name="Rectangle 27"/>
          <p:cNvSpPr/>
          <p:nvPr/>
        </p:nvSpPr>
        <p:spPr>
          <a:xfrm>
            <a:off x="0" y="256032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</a:pPr>
            <a:r>
              <a:rPr sz="2800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8 quả cam, chia đều cho 4 bạn. Hỏi mỗi bạn được bao nhiêu quả cam ?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628" name="Text Box 28"/>
          <p:cNvSpPr txBox="1"/>
          <p:nvPr/>
        </p:nvSpPr>
        <p:spPr>
          <a:xfrm>
            <a:off x="0" y="355092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32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Mỗi bạn được:      8 </a:t>
            </a:r>
            <a:r>
              <a:rPr sz="3200" b="1" dirty="0">
                <a:solidFill>
                  <a:srgbClr val="66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: 4 = 2 (</a:t>
            </a:r>
            <a:r>
              <a:rPr sz="32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quả cam)</a:t>
            </a:r>
            <a:endParaRPr sz="3200" b="1" dirty="0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53"/>
          <p:cNvSpPr/>
          <p:nvPr/>
        </p:nvSpPr>
        <p:spPr>
          <a:xfrm>
            <a:off x="0" y="4266883"/>
            <a:ext cx="9144000" cy="885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sz="2600" b="1" u="sng" dirty="0">
                <a:solidFill>
                  <a:srgbClr val="FF6600"/>
                </a:solidFill>
                <a:latin typeface="Times New Roman" panose="02020603050405020304" pitchFamily="18" charset="0"/>
              </a:rPr>
              <a:t>Ví dụ 2</a:t>
            </a:r>
            <a:r>
              <a:rPr sz="2600" b="1" dirty="0">
                <a:solidFill>
                  <a:srgbClr val="FF6600"/>
                </a:solidFill>
                <a:latin typeface="Times New Roman" panose="02020603050405020304" pitchFamily="18" charset="0"/>
              </a:rPr>
              <a:t>:</a:t>
            </a:r>
            <a:r>
              <a:rPr sz="2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Có 3 cái bánh, chia đều cho 4 bạn. Hỏi mỗi bạn được bao nhiêu phần của cái bánh ?</a:t>
            </a:r>
            <a:endParaRPr sz="26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64"/>
          <p:cNvSpPr txBox="1"/>
          <p:nvPr/>
        </p:nvSpPr>
        <p:spPr>
          <a:xfrm>
            <a:off x="228600" y="5455920"/>
            <a:ext cx="510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latin typeface="Times New Roman" panose="02020603050405020304" pitchFamily="18" charset="0"/>
              </a:rPr>
              <a:t>    Ta thực hiện phép chia 3 : 4</a:t>
            </a: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2" name="Text Box 25"/>
          <p:cNvSpPr txBox="1"/>
          <p:nvPr/>
        </p:nvSpPr>
        <p:spPr>
          <a:xfrm>
            <a:off x="-76200" y="457200"/>
            <a:ext cx="9144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tx1"/>
                </a:solidFill>
                <a:latin typeface="HP001 5 hàng 1 ô ly" panose="020B0603050302020204" charset="0"/>
                <a:cs typeface="HP001 5 hàng 1 ô ly" panose="020B0603050302020204" charset="0"/>
              </a:rPr>
              <a:t>Thứ ba, ngày 8 tháng 2 năm 2022</a:t>
            </a:r>
            <a:endParaRPr lang="en-US" sz="3200" b="1" dirty="0">
              <a:solidFill>
                <a:schemeClr val="tx1"/>
              </a:solidFill>
              <a:latin typeface="HP001 5 hàng 1 ô ly" panose="020B0603050302020204" charset="0"/>
              <a:cs typeface="HP001 5 hàng 1 ô ly" panose="020B060305030202020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6" grpId="0"/>
      <p:bldP spid="25627" grpId="0"/>
      <p:bldP spid="25628" grpId="0"/>
      <p:bldP spid="25628" grpId="1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2"/>
          <p:cNvSpPr txBox="1"/>
          <p:nvPr/>
        </p:nvSpPr>
        <p:spPr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vi-VN" altLang="x-none" dirty="0">
              <a:latin typeface=".VnTime" pitchFamily="34" charset="0"/>
            </a:endParaRPr>
          </a:p>
        </p:txBody>
      </p:sp>
      <p:sp>
        <p:nvSpPr>
          <p:cNvPr id="39939" name="Rectangle 3"/>
          <p:cNvSpPr/>
          <p:nvPr/>
        </p:nvSpPr>
        <p:spPr>
          <a:xfrm>
            <a:off x="3505200" y="7620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0" name="Rectangle 4"/>
          <p:cNvSpPr/>
          <p:nvPr/>
        </p:nvSpPr>
        <p:spPr>
          <a:xfrm>
            <a:off x="4191000" y="13716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1" name="Rectangle 5"/>
          <p:cNvSpPr/>
          <p:nvPr/>
        </p:nvSpPr>
        <p:spPr>
          <a:xfrm>
            <a:off x="4191000" y="7620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2" name="Rectangle 6"/>
          <p:cNvSpPr/>
          <p:nvPr/>
        </p:nvSpPr>
        <p:spPr>
          <a:xfrm>
            <a:off x="3505200" y="13716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3" name="Rectangle 7"/>
          <p:cNvSpPr/>
          <p:nvPr/>
        </p:nvSpPr>
        <p:spPr>
          <a:xfrm>
            <a:off x="6705600" y="13716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4" name="Rectangle 8"/>
          <p:cNvSpPr/>
          <p:nvPr/>
        </p:nvSpPr>
        <p:spPr>
          <a:xfrm>
            <a:off x="6705600" y="7620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5" name="Rectangle 9"/>
          <p:cNvSpPr/>
          <p:nvPr/>
        </p:nvSpPr>
        <p:spPr>
          <a:xfrm>
            <a:off x="6019800" y="13716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6" name="Rectangle 10"/>
          <p:cNvSpPr/>
          <p:nvPr/>
        </p:nvSpPr>
        <p:spPr>
          <a:xfrm>
            <a:off x="6019800" y="7620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7" name="Rectangle 11"/>
          <p:cNvSpPr/>
          <p:nvPr/>
        </p:nvSpPr>
        <p:spPr>
          <a:xfrm>
            <a:off x="3521075" y="762000"/>
            <a:ext cx="1371600" cy="12192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x-none" dirty="0">
              <a:latin typeface=".VnTime" pitchFamily="34" charset="0"/>
            </a:endParaRPr>
          </a:p>
        </p:txBody>
      </p:sp>
      <p:sp>
        <p:nvSpPr>
          <p:cNvPr id="39948" name="Rectangle 12"/>
          <p:cNvSpPr/>
          <p:nvPr/>
        </p:nvSpPr>
        <p:spPr>
          <a:xfrm>
            <a:off x="6019800" y="762000"/>
            <a:ext cx="1371600" cy="12192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49" name="Line 13"/>
          <p:cNvSpPr/>
          <p:nvPr/>
        </p:nvSpPr>
        <p:spPr>
          <a:xfrm>
            <a:off x="4206875" y="762000"/>
            <a:ext cx="0" cy="12192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0" name="Line 14"/>
          <p:cNvSpPr/>
          <p:nvPr/>
        </p:nvSpPr>
        <p:spPr>
          <a:xfrm>
            <a:off x="6705600" y="762000"/>
            <a:ext cx="0" cy="12192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1" name="Line 15"/>
          <p:cNvSpPr/>
          <p:nvPr/>
        </p:nvSpPr>
        <p:spPr>
          <a:xfrm>
            <a:off x="3521075" y="1371600"/>
            <a:ext cx="13716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2" name="Line 16"/>
          <p:cNvSpPr/>
          <p:nvPr/>
        </p:nvSpPr>
        <p:spPr>
          <a:xfrm>
            <a:off x="6035675" y="1371600"/>
            <a:ext cx="13716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3" name="Rectangle 17"/>
          <p:cNvSpPr/>
          <p:nvPr/>
        </p:nvSpPr>
        <p:spPr>
          <a:xfrm>
            <a:off x="1219200" y="13716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54" name="Rectangle 18"/>
          <p:cNvSpPr/>
          <p:nvPr/>
        </p:nvSpPr>
        <p:spPr>
          <a:xfrm>
            <a:off x="1905000" y="13716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55" name="Rectangle 19"/>
          <p:cNvSpPr/>
          <p:nvPr/>
        </p:nvSpPr>
        <p:spPr>
          <a:xfrm>
            <a:off x="1905000" y="7620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56" name="Rectangle 20"/>
          <p:cNvSpPr/>
          <p:nvPr/>
        </p:nvSpPr>
        <p:spPr>
          <a:xfrm>
            <a:off x="1219200" y="762000"/>
            <a:ext cx="685800" cy="6096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57" name="Rectangle 21"/>
          <p:cNvSpPr/>
          <p:nvPr/>
        </p:nvSpPr>
        <p:spPr>
          <a:xfrm>
            <a:off x="1235075" y="762000"/>
            <a:ext cx="1371600" cy="1219200"/>
          </a:xfrm>
          <a:prstGeom prst="rect">
            <a:avLst/>
          </a:prstGeom>
          <a:solidFill>
            <a:schemeClr val="hlink"/>
          </a:solidFill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39958" name="Line 22"/>
          <p:cNvSpPr/>
          <p:nvPr/>
        </p:nvSpPr>
        <p:spPr>
          <a:xfrm>
            <a:off x="1920875" y="762000"/>
            <a:ext cx="0" cy="12192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9" name="Line 23"/>
          <p:cNvSpPr/>
          <p:nvPr/>
        </p:nvSpPr>
        <p:spPr>
          <a:xfrm>
            <a:off x="1235075" y="1371600"/>
            <a:ext cx="1371600" cy="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" name="Group 24"/>
          <p:cNvGrpSpPr/>
          <p:nvPr/>
        </p:nvGrpSpPr>
        <p:grpSpPr>
          <a:xfrm>
            <a:off x="381000" y="2971483"/>
            <a:ext cx="8534400" cy="2060575"/>
            <a:chOff x="96" y="1488"/>
            <a:chExt cx="5376" cy="1298"/>
          </a:xfrm>
        </p:grpSpPr>
        <p:sp>
          <p:nvSpPr>
            <p:cNvPr id="7193" name="Text Box 25"/>
            <p:cNvSpPr txBox="1"/>
            <p:nvPr/>
          </p:nvSpPr>
          <p:spPr>
            <a:xfrm>
              <a:off x="288" y="2448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1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94" name="Text Box 26"/>
            <p:cNvSpPr txBox="1"/>
            <p:nvPr/>
          </p:nvSpPr>
          <p:spPr>
            <a:xfrm>
              <a:off x="1680" y="2448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2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95" name="Text Box 27"/>
            <p:cNvSpPr txBox="1"/>
            <p:nvPr/>
          </p:nvSpPr>
          <p:spPr>
            <a:xfrm>
              <a:off x="3216" y="2496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3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96" name="Text Box 28"/>
            <p:cNvSpPr txBox="1"/>
            <p:nvPr/>
          </p:nvSpPr>
          <p:spPr>
            <a:xfrm>
              <a:off x="4656" y="2496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4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97" name="Rectangle 29"/>
            <p:cNvSpPr/>
            <p:nvPr/>
          </p:nvSpPr>
          <p:spPr>
            <a:xfrm>
              <a:off x="96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7198" name="Rectangle 30"/>
            <p:cNvSpPr/>
            <p:nvPr/>
          </p:nvSpPr>
          <p:spPr>
            <a:xfrm>
              <a:off x="1440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7199" name="Rectangle 31"/>
            <p:cNvSpPr/>
            <p:nvPr/>
          </p:nvSpPr>
          <p:spPr>
            <a:xfrm>
              <a:off x="2976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7200" name="Rectangle 32"/>
            <p:cNvSpPr/>
            <p:nvPr/>
          </p:nvSpPr>
          <p:spPr>
            <a:xfrm>
              <a:off x="4416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53" grpId="0" animBg="1"/>
      <p:bldP spid="39954" grpId="0" animBg="1"/>
      <p:bldP spid="39955" grpId="0" animBg="1"/>
      <p:bldP spid="39956" grpId="0" animBg="1"/>
      <p:bldP spid="399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/>
          <p:nvPr/>
        </p:nvSpPr>
        <p:spPr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vi-VN" altLang="x-none" dirty="0">
              <a:latin typeface=".VnTime" pitchFamily="34" charset="0"/>
            </a:endParaRPr>
          </a:p>
        </p:txBody>
      </p:sp>
      <p:sp>
        <p:nvSpPr>
          <p:cNvPr id="51203" name="Rectangle 3"/>
          <p:cNvSpPr/>
          <p:nvPr/>
        </p:nvSpPr>
        <p:spPr>
          <a:xfrm>
            <a:off x="3276600" y="27432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04" name="Rectangle 4"/>
          <p:cNvSpPr/>
          <p:nvPr/>
        </p:nvSpPr>
        <p:spPr>
          <a:xfrm>
            <a:off x="1600200" y="33528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05" name="Rectangle 5"/>
          <p:cNvSpPr/>
          <p:nvPr/>
        </p:nvSpPr>
        <p:spPr>
          <a:xfrm>
            <a:off x="2286000" y="33528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06" name="Rectangle 6"/>
          <p:cNvSpPr/>
          <p:nvPr/>
        </p:nvSpPr>
        <p:spPr>
          <a:xfrm>
            <a:off x="2286000" y="27432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07" name="Rectangle 7"/>
          <p:cNvSpPr/>
          <p:nvPr/>
        </p:nvSpPr>
        <p:spPr>
          <a:xfrm>
            <a:off x="1600200" y="27432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08" name="Rectangle 8"/>
          <p:cNvSpPr/>
          <p:nvPr/>
        </p:nvSpPr>
        <p:spPr>
          <a:xfrm>
            <a:off x="3962400" y="33528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09" name="Rectangle 9"/>
          <p:cNvSpPr/>
          <p:nvPr/>
        </p:nvSpPr>
        <p:spPr>
          <a:xfrm>
            <a:off x="3962400" y="27432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10" name="Rectangle 10"/>
          <p:cNvSpPr/>
          <p:nvPr/>
        </p:nvSpPr>
        <p:spPr>
          <a:xfrm>
            <a:off x="3276600" y="33528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11" name="Rectangle 11"/>
          <p:cNvSpPr/>
          <p:nvPr/>
        </p:nvSpPr>
        <p:spPr>
          <a:xfrm>
            <a:off x="5715000" y="33528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12" name="Rectangle 12"/>
          <p:cNvSpPr/>
          <p:nvPr/>
        </p:nvSpPr>
        <p:spPr>
          <a:xfrm>
            <a:off x="5715000" y="27432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13" name="Rectangle 13"/>
          <p:cNvSpPr/>
          <p:nvPr/>
        </p:nvSpPr>
        <p:spPr>
          <a:xfrm>
            <a:off x="5029200" y="33528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51214" name="Rectangle 14"/>
          <p:cNvSpPr/>
          <p:nvPr/>
        </p:nvSpPr>
        <p:spPr>
          <a:xfrm>
            <a:off x="5029200" y="2743200"/>
            <a:ext cx="685800" cy="609600"/>
          </a:xfrm>
          <a:prstGeom prst="rect">
            <a:avLst/>
          </a:prstGeom>
          <a:solidFill>
            <a:schemeClr val="hlink"/>
          </a:solidFill>
          <a:ln w="2857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grpSp>
        <p:nvGrpSpPr>
          <p:cNvPr id="8207" name="Group 15"/>
          <p:cNvGrpSpPr/>
          <p:nvPr/>
        </p:nvGrpSpPr>
        <p:grpSpPr>
          <a:xfrm>
            <a:off x="228600" y="4267200"/>
            <a:ext cx="8686800" cy="2060575"/>
            <a:chOff x="96" y="1488"/>
            <a:chExt cx="5376" cy="1298"/>
          </a:xfrm>
        </p:grpSpPr>
        <p:sp>
          <p:nvSpPr>
            <p:cNvPr id="8218" name="Text Box 16"/>
            <p:cNvSpPr txBox="1"/>
            <p:nvPr/>
          </p:nvSpPr>
          <p:spPr>
            <a:xfrm>
              <a:off x="271" y="2448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1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19" name="Text Box 17"/>
            <p:cNvSpPr txBox="1"/>
            <p:nvPr/>
          </p:nvSpPr>
          <p:spPr>
            <a:xfrm>
              <a:off x="1680" y="2448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2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20" name="Text Box 18"/>
            <p:cNvSpPr txBox="1"/>
            <p:nvPr/>
          </p:nvSpPr>
          <p:spPr>
            <a:xfrm>
              <a:off x="3216" y="2496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3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21" name="Text Box 19"/>
            <p:cNvSpPr txBox="1"/>
            <p:nvPr/>
          </p:nvSpPr>
          <p:spPr>
            <a:xfrm>
              <a:off x="4656" y="2496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Bạn 4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22" name="Rectangle 20"/>
            <p:cNvSpPr/>
            <p:nvPr/>
          </p:nvSpPr>
          <p:spPr>
            <a:xfrm>
              <a:off x="96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8223" name="Rectangle 21"/>
            <p:cNvSpPr/>
            <p:nvPr/>
          </p:nvSpPr>
          <p:spPr>
            <a:xfrm>
              <a:off x="1440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8224" name="Rectangle 22"/>
            <p:cNvSpPr/>
            <p:nvPr/>
          </p:nvSpPr>
          <p:spPr>
            <a:xfrm>
              <a:off x="2976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  <p:sp>
          <p:nvSpPr>
            <p:cNvPr id="8225" name="Rectangle 23"/>
            <p:cNvSpPr/>
            <p:nvPr/>
          </p:nvSpPr>
          <p:spPr>
            <a:xfrm>
              <a:off x="4416" y="1488"/>
              <a:ext cx="1056" cy="1008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Arial" panose="020B0604020202020204" pitchFamily="34" charset="0"/>
              </a:endParaRPr>
            </a:p>
          </p:txBody>
        </p:sp>
      </p:grpSp>
      <p:sp>
        <p:nvSpPr>
          <p:cNvPr id="25" name="Text Box 4"/>
          <p:cNvSpPr txBox="1"/>
          <p:nvPr/>
        </p:nvSpPr>
        <p:spPr>
          <a:xfrm>
            <a:off x="228600" y="363538"/>
            <a:ext cx="58674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bạn được         cái bánh.</a:t>
            </a:r>
            <a:endParaRPr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51"/>
          <p:cNvGrpSpPr/>
          <p:nvPr/>
        </p:nvGrpSpPr>
        <p:grpSpPr>
          <a:xfrm>
            <a:off x="3327400" y="268288"/>
            <a:ext cx="779463" cy="1200150"/>
            <a:chOff x="3216" y="3379"/>
            <a:chExt cx="320" cy="756"/>
          </a:xfrm>
        </p:grpSpPr>
        <p:sp>
          <p:nvSpPr>
            <p:cNvPr id="8215" name="Text Box 4"/>
            <p:cNvSpPr txBox="1"/>
            <p:nvPr/>
          </p:nvSpPr>
          <p:spPr>
            <a:xfrm>
              <a:off x="3216" y="3379"/>
              <a:ext cx="320" cy="75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36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sz="3600" b="1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16" name="Text Box 4"/>
            <p:cNvSpPr txBox="1"/>
            <p:nvPr/>
          </p:nvSpPr>
          <p:spPr>
            <a:xfrm>
              <a:off x="3216" y="3667"/>
              <a:ext cx="220" cy="40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36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sz="3600" b="1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17" name="Line 54"/>
            <p:cNvSpPr/>
            <p:nvPr/>
          </p:nvSpPr>
          <p:spPr>
            <a:xfrm flipH="1" flipV="1">
              <a:off x="3245" y="3738"/>
              <a:ext cx="195" cy="1"/>
            </a:xfrm>
            <a:prstGeom prst="line">
              <a:avLst/>
            </a:prstGeom>
            <a:ln w="31750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0" name="TextBox 29"/>
          <p:cNvSpPr txBox="1"/>
          <p:nvPr/>
        </p:nvSpPr>
        <p:spPr>
          <a:xfrm>
            <a:off x="1054100" y="1468438"/>
            <a:ext cx="29083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    3 : 4 = </a:t>
            </a:r>
            <a:endParaRPr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4"/>
          <p:cNvSpPr txBox="1"/>
          <p:nvPr/>
        </p:nvSpPr>
        <p:spPr>
          <a:xfrm>
            <a:off x="3657600" y="1220788"/>
            <a:ext cx="79533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3600" b="1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Text Box 4"/>
          <p:cNvSpPr txBox="1"/>
          <p:nvPr/>
        </p:nvSpPr>
        <p:spPr>
          <a:xfrm>
            <a:off x="3759200" y="1768475"/>
            <a:ext cx="693738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sz="3600" b="1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Line 54"/>
          <p:cNvSpPr/>
          <p:nvPr/>
        </p:nvSpPr>
        <p:spPr>
          <a:xfrm flipH="1" flipV="1">
            <a:off x="3775075" y="1812925"/>
            <a:ext cx="593725" cy="19050"/>
          </a:xfrm>
          <a:prstGeom prst="line">
            <a:avLst/>
          </a:prstGeom>
          <a:ln w="31750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" name="Text Box 41"/>
          <p:cNvSpPr txBox="1"/>
          <p:nvPr/>
        </p:nvSpPr>
        <p:spPr>
          <a:xfrm>
            <a:off x="-6350" y="2505075"/>
            <a:ext cx="91440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sz="2800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 Nhận xét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Thương của phép chia số tự nhiên cho số tự  nhiên ( khác 0) có thể viết th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một phân số, tử số l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bị chia v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mẫu số l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chia.</a:t>
            </a:r>
            <a:endParaRPr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3.23699E-6 L 0.10833 0.1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78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6.35838E-7 L -0.13333 0.244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122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3.23699E-6 L 0.3 0.155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00" y="7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6.35838E-7 L 0.5625 0.244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3.23699E-6 L -3.33333E-6 0.155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" y="78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0.00208 L 0.19271 0.153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78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6.35838E-7 L 0.45417 0.244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00" y="122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6.35838E-7 L -0.24166 0.2443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23699E-6 C 0.00851 0.01179 0.00955 0.02219 0.01319 0.03907 C 0.01406 0.04277 0.01476 0.04601 0.01563 0.04901 C 0.01615 0.05271 0.01771 0.05919 0.01771 0.05942 C 0.0184 0.06936 0.01875 0.0793 0.01979 0.08994 C 0.02222 0.10705 0.02708 0.11537 0.03125 0.12994 C 0.03403 0.13942 0.03559 0.15005 0.03802 0.15977 C 0.03906 0.16439 0.04149 0.16647 0.04271 0.17017 C 0.04722 0.18566 0.05017 0.20393 0.05382 0.22057 C 0.05486 0.22404 0.05851 0.22497 0.06059 0.22705 C 0.06667 0.24115 0.07049 0.24254 0.0809 0.24716 C 0.08542 0.24948 0.09444 0.25387 0.09444 0.25526 C 0.12917 0.2504 0.15087 0.24716 0.1875 0.24716 " pathEditMode="relative" rAng="0" ptsTypes="ffffffffffffA">
                                      <p:cBhvr>
                                        <p:cTn id="26" dur="2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1280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23699E-6 C -0.00104 0.00046 -0.00225 0.00069 -0.00364 0.00231 C -0.00434 0.00346 -0.00538 0.01641 -0.00538 0.01664 C -0.00607 0.03768 -0.00538 0.01225 -0.00659 0.03052 C -0.00677 0.03306 -0.00677 0.03653 -0.00677 0.03907 C -0.00694 0.04231 -0.00729 0.04462 -0.00729 0.04763 C -0.00833 0.07815 -0.00729 0.0541 -0.00833 0.07306 C -0.00833 0.08925 -0.00885 0.1052 -0.00902 0.12138 C -0.0092 0.14335 -0.0092 0.18659 -0.0092 0.18682 C -0.0092 0.20555 -0.0092 0.22543 -0.0092 0.24323 C -0.00902 0.2474 -0.00659 0.25133 -0.00625 0.25179 C -0.00607 0.25248 -0.0059 0.25364 -0.00538 0.25526 C -0.00468 0.25364 -0.00156 0.25133 -0.00034 0.24901 C 0.00035 0.24763 0.00104 0.24323 0.00243 0.24323 " pathEditMode="relative" rAng="0" ptsTypes="fffffffffffffA">
                                      <p:cBhvr>
                                        <p:cTn id="28" dur="20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128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4.44444E-6 C -0.02569 -0.003 -0.06198 -0.00324 -0.08611 0.01852 C -0.09149 0.02917 -0.09167 0.04537 -0.09774 0.0544 C -0.10278 0.0595 -0.10712 0.06274 -0.11163 0.0669 C -0.11215 0.06852 -0.11788 0.07292 -0.11788 0.07315 C -0.12257 0.08334 -0.12899 0.08727 -0.13472 0.09676 C -0.14236 0.11158 -0.14653 0.12709 -0.15347 0.14213 C -0.15868 0.17292 -0.1625 0.20417 -0.1658 0.23612 C -0.1684 0.25533 -0.17431 0.27454 -0.1783 0.29306 C -0.18073 0.30325 -0.19253 0.30602 -0.19757 0.30787 C -0.19861 0.3095 -0.20122 0.31274 -0.20382 0.31412 C -0.21458 0.32153 -0.22743 0.32593 -0.23958 0.32917 C -0.26736 0.32547 -0.29774 0.32848 -0.32535 0.34075 C -0.34271 0.33542 -0.33663 0.33542 -0.34271 0.33542 " pathEditMode="relative" rAng="0" ptsTypes="AAAAAAAAAAAAAA">
                                      <p:cBhvr>
                                        <p:cTn id="30" dur="20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00" y="169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-6.35838E-7 C -0.00885 0.00162 -0.04097 0.0037 -0.07708 0.01434 C -0.08889 0.01757 -0.1 0.01734 -0.11181 0.02266 C -0.12969 0.03052 -0.14809 0.03491 -0.16597 0.04301 C -0.17309 0.04578 -0.17951 0.05318 -0.18767 0.05434 C -0.20278 0.05595 -0.21806 0.05619 -0.23316 0.05734 C -0.24306 0.0615 -0.25486 0.06312 -0.26354 0.07168 C -0.27014 0.07769 -0.27726 0.08671 -0.28299 0.09434 C -0.29097 0.12601 -0.2783 0.07815 -0.28958 0.11191 C -0.29566 0.13017 -0.29236 0.12601 -0.29601 0.14358 C -0.29722 0.14913 -0.30035 0.16046 -0.30035 0.16069 C -0.30226 0.17873 -0.3026 0.19769 -0.30677 0.21526 C -0.30747 0.22821 -0.30573 0.27168 -0.31337 0.28948 C -0.32101 0.30798 -0.32847 0.31838 -0.33941 0.33272 C -0.34149 0.33572 -0.34514 0.33457 -0.34809 0.33572 C -0.36944 0.34451 -0.35243 0.33942 -0.37396 0.34451 C -0.39931 0.34173 -0.42483 0.34127 -0.44983 0.33572 C -0.45347 0.33665 -0.45712 0.33734 -0.46076 0.3385 C -0.46649 0.34012 -0.47812 0.34451 -0.47812 0.34474 C -0.48038 0.34382 -0.50833 0.34243 -0.50833 0.33572 " pathEditMode="relative" rAng="0" ptsTypes="fffffffffffffffffffA">
                                      <p:cBhvr>
                                        <p:cTn id="32" dur="2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 animBg="1"/>
      <p:bldP spid="51206" grpId="0" animBg="1"/>
      <p:bldP spid="51207" grpId="0" animBg="1"/>
      <p:bldP spid="51208" grpId="0" animBg="1"/>
      <p:bldP spid="51209" grpId="0" animBg="1"/>
      <p:bldP spid="51210" grpId="0" animBg="1"/>
      <p:bldP spid="51211" grpId="0" animBg="1"/>
      <p:bldP spid="51212" grpId="0" animBg="1"/>
      <p:bldP spid="51213" grpId="0" animBg="1"/>
      <p:bldP spid="51214" grpId="0" animBg="1"/>
      <p:bldP spid="25" grpId="0"/>
      <p:bldP spid="30" grpId="0"/>
      <p:bldP spid="31" grpId="0"/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1015" name="Text Box 4"/>
          <p:cNvSpPr txBox="1"/>
          <p:nvPr/>
        </p:nvSpPr>
        <p:spPr>
          <a:xfrm>
            <a:off x="1714500" y="479425"/>
            <a:ext cx="6781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thương của mỗi phép chia sau dưới dạng phân số:</a:t>
            </a:r>
            <a:endParaRPr sz="28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19" name="Text Box 4"/>
          <p:cNvSpPr txBox="1"/>
          <p:nvPr/>
        </p:nvSpPr>
        <p:spPr>
          <a:xfrm>
            <a:off x="1752600" y="20574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: 9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0" name="Text Box 4"/>
          <p:cNvSpPr txBox="1"/>
          <p:nvPr/>
        </p:nvSpPr>
        <p:spPr>
          <a:xfrm>
            <a:off x="5410200" y="20574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: 8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1" name="Text Box 4"/>
          <p:cNvSpPr txBox="1"/>
          <p:nvPr/>
        </p:nvSpPr>
        <p:spPr>
          <a:xfrm>
            <a:off x="5410200" y="3200400"/>
            <a:ext cx="1295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: 3 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3048000" y="1828800"/>
            <a:ext cx="592138" cy="976313"/>
            <a:chOff x="3803" y="1824"/>
            <a:chExt cx="373" cy="615"/>
          </a:xfrm>
        </p:grpSpPr>
        <p:sp>
          <p:nvSpPr>
            <p:cNvPr id="9250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7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51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52" name="Line 28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3" name="Group 29"/>
          <p:cNvGrpSpPr/>
          <p:nvPr/>
        </p:nvGrpSpPr>
        <p:grpSpPr>
          <a:xfrm>
            <a:off x="6629400" y="1828800"/>
            <a:ext cx="592138" cy="976313"/>
            <a:chOff x="3803" y="1824"/>
            <a:chExt cx="373" cy="615"/>
          </a:xfrm>
        </p:grpSpPr>
        <p:sp>
          <p:nvSpPr>
            <p:cNvPr id="9247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48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49" name="Line 32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" name="Group 37"/>
          <p:cNvGrpSpPr/>
          <p:nvPr/>
        </p:nvGrpSpPr>
        <p:grpSpPr>
          <a:xfrm>
            <a:off x="6781800" y="2971800"/>
            <a:ext cx="592138" cy="976313"/>
            <a:chOff x="3803" y="1824"/>
            <a:chExt cx="373" cy="615"/>
          </a:xfrm>
        </p:grpSpPr>
        <p:sp>
          <p:nvSpPr>
            <p:cNvPr id="9244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45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46" name="Line 40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" name="Group 29"/>
          <p:cNvGrpSpPr/>
          <p:nvPr/>
        </p:nvGrpSpPr>
        <p:grpSpPr>
          <a:xfrm>
            <a:off x="1524000" y="5099050"/>
            <a:ext cx="592138" cy="976313"/>
            <a:chOff x="3803" y="1824"/>
            <a:chExt cx="373" cy="615"/>
          </a:xfrm>
        </p:grpSpPr>
        <p:sp>
          <p:nvSpPr>
            <p:cNvPr id="9241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sz="28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42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7</a:t>
              </a:r>
              <a:endParaRPr sz="28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43" name="Line 32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9226" name="Rectangle 39"/>
          <p:cNvSpPr/>
          <p:nvPr/>
        </p:nvSpPr>
        <p:spPr>
          <a:xfrm>
            <a:off x="342900" y="555625"/>
            <a:ext cx="1143000" cy="457200"/>
          </a:xfrm>
          <a:prstGeom prst="rect">
            <a:avLst/>
          </a:prstGeom>
          <a:solidFill>
            <a:schemeClr val="folHlink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Bài 1 :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7" name="Text Box 4"/>
          <p:cNvSpPr txBox="1"/>
          <p:nvPr/>
        </p:nvSpPr>
        <p:spPr>
          <a:xfrm>
            <a:off x="1524000" y="3276600"/>
            <a:ext cx="1676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: 19 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oup 33"/>
          <p:cNvGrpSpPr/>
          <p:nvPr/>
        </p:nvGrpSpPr>
        <p:grpSpPr>
          <a:xfrm>
            <a:off x="2971800" y="3048000"/>
            <a:ext cx="838200" cy="976313"/>
            <a:chOff x="3803" y="1824"/>
            <a:chExt cx="373" cy="615"/>
          </a:xfrm>
        </p:grpSpPr>
        <p:sp>
          <p:nvSpPr>
            <p:cNvPr id="9238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6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39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19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40" name="Line 36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4861" name="Text Box 4"/>
          <p:cNvSpPr txBox="1"/>
          <p:nvPr/>
        </p:nvSpPr>
        <p:spPr>
          <a:xfrm>
            <a:off x="2362200" y="5251450"/>
            <a:ext cx="1066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: 7 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" name="Group 29"/>
          <p:cNvGrpSpPr/>
          <p:nvPr/>
        </p:nvGrpSpPr>
        <p:grpSpPr>
          <a:xfrm>
            <a:off x="5105400" y="5099050"/>
            <a:ext cx="592138" cy="976313"/>
            <a:chOff x="3803" y="1824"/>
            <a:chExt cx="373" cy="615"/>
          </a:xfrm>
        </p:grpSpPr>
        <p:sp>
          <p:nvSpPr>
            <p:cNvPr id="9235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sz="28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36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  <a:endParaRPr sz="28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37" name="Line 32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4866" name="Text Box 4"/>
          <p:cNvSpPr txBox="1"/>
          <p:nvPr/>
        </p:nvSpPr>
        <p:spPr>
          <a:xfrm>
            <a:off x="6019800" y="525145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: 15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67" name="Text Box 4"/>
          <p:cNvSpPr txBox="1"/>
          <p:nvPr/>
        </p:nvSpPr>
        <p:spPr>
          <a:xfrm>
            <a:off x="2057400" y="5251450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68" name="Text Box 4"/>
          <p:cNvSpPr txBox="1"/>
          <p:nvPr/>
        </p:nvSpPr>
        <p:spPr>
          <a:xfrm>
            <a:off x="5638800" y="5251450"/>
            <a:ext cx="609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869" name="Text Box 53"/>
          <p:cNvSpPr txBox="1"/>
          <p:nvPr/>
        </p:nvSpPr>
        <p:spPr>
          <a:xfrm>
            <a:off x="1485900" y="4176713"/>
            <a:ext cx="6629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6600CC"/>
                </a:solidFill>
                <a:latin typeface="Times New Roman" panose="02020603050405020304" pitchFamily="18" charset="0"/>
              </a:rPr>
              <a:t>Viết mỗi phân số sau dưới dạng thương :</a:t>
            </a:r>
            <a:endParaRPr sz="2800" b="1" dirty="0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4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5" grpId="0"/>
      <p:bldP spid="34861" grpId="0"/>
      <p:bldP spid="34866" grpId="0"/>
      <p:bldP spid="34867" grpId="0"/>
      <p:bldP spid="34868" grpId="0"/>
      <p:bldP spid="348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3058" name="Rectangle 2"/>
          <p:cNvSpPr/>
          <p:nvPr/>
        </p:nvSpPr>
        <p:spPr>
          <a:xfrm>
            <a:off x="2090738" y="1281113"/>
            <a:ext cx="3810000" cy="1371600"/>
          </a:xfrm>
          <a:prstGeom prst="rect">
            <a:avLst/>
          </a:prstGeom>
          <a:solidFill>
            <a:srgbClr val="CCFFCC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173060" name="Text Box 4"/>
          <p:cNvSpPr txBox="1"/>
          <p:nvPr/>
        </p:nvSpPr>
        <p:spPr>
          <a:xfrm>
            <a:off x="2090738" y="1676400"/>
            <a:ext cx="2286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Mẫu:</a:t>
            </a:r>
            <a:endParaRPr sz="28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4" name="Text Box 4"/>
          <p:cNvSpPr txBox="1"/>
          <p:nvPr/>
        </p:nvSpPr>
        <p:spPr>
          <a:xfrm>
            <a:off x="2090738" y="533400"/>
            <a:ext cx="2438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theo mẫu: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39"/>
          <p:cNvGrpSpPr/>
          <p:nvPr/>
        </p:nvGrpSpPr>
        <p:grpSpPr>
          <a:xfrm>
            <a:off x="4376738" y="1524000"/>
            <a:ext cx="685800" cy="976313"/>
            <a:chOff x="1632" y="1785"/>
            <a:chExt cx="432" cy="615"/>
          </a:xfrm>
        </p:grpSpPr>
        <p:sp>
          <p:nvSpPr>
            <p:cNvPr id="10274" name="Text Box 4"/>
            <p:cNvSpPr txBox="1"/>
            <p:nvPr/>
          </p:nvSpPr>
          <p:spPr>
            <a:xfrm>
              <a:off x="1653" y="1785"/>
              <a:ext cx="35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  <a:endPara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5" name="Text Box 4"/>
            <p:cNvSpPr txBox="1"/>
            <p:nvPr/>
          </p:nvSpPr>
          <p:spPr>
            <a:xfrm>
              <a:off x="1653" y="2073"/>
              <a:ext cx="411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</a:t>
              </a:r>
              <a:endPara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6" name="Line 10"/>
            <p:cNvSpPr/>
            <p:nvPr/>
          </p:nvSpPr>
          <p:spPr>
            <a:xfrm flipH="1" flipV="1">
              <a:off x="1632" y="2064"/>
              <a:ext cx="373" cy="9"/>
            </a:xfrm>
            <a:prstGeom prst="line">
              <a:avLst/>
            </a:prstGeom>
            <a:ln w="31750" cap="flat" cmpd="sng">
              <a:solidFill>
                <a:srgbClr val="0066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3094" name="Text Box 4"/>
          <p:cNvSpPr txBox="1"/>
          <p:nvPr/>
        </p:nvSpPr>
        <p:spPr>
          <a:xfrm>
            <a:off x="4986338" y="1662113"/>
            <a:ext cx="609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sz="28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3097" name="Text Box 4"/>
          <p:cNvSpPr txBox="1"/>
          <p:nvPr/>
        </p:nvSpPr>
        <p:spPr>
          <a:xfrm>
            <a:off x="533400" y="3276600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: 9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3098" name="Text Box 4"/>
          <p:cNvSpPr txBox="1"/>
          <p:nvPr/>
        </p:nvSpPr>
        <p:spPr>
          <a:xfrm>
            <a:off x="4953000" y="3290888"/>
            <a:ext cx="1524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: 11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3099" name="Text Box 4"/>
          <p:cNvSpPr txBox="1"/>
          <p:nvPr/>
        </p:nvSpPr>
        <p:spPr>
          <a:xfrm>
            <a:off x="533400" y="4648200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5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3100" name="Text Box 4"/>
          <p:cNvSpPr txBox="1"/>
          <p:nvPr/>
        </p:nvSpPr>
        <p:spPr>
          <a:xfrm>
            <a:off x="5257800" y="4495800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: 7 =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45"/>
          <p:cNvGrpSpPr/>
          <p:nvPr/>
        </p:nvGrpSpPr>
        <p:grpSpPr>
          <a:xfrm>
            <a:off x="1828800" y="3124200"/>
            <a:ext cx="762000" cy="976313"/>
            <a:chOff x="3803" y="1824"/>
            <a:chExt cx="373" cy="615"/>
          </a:xfrm>
        </p:grpSpPr>
        <p:sp>
          <p:nvSpPr>
            <p:cNvPr id="10271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36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2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9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3" name="Line 48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3105" name="Text Box 4"/>
          <p:cNvSpPr txBox="1"/>
          <p:nvPr/>
        </p:nvSpPr>
        <p:spPr>
          <a:xfrm>
            <a:off x="2590800" y="32766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4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51"/>
          <p:cNvGrpSpPr/>
          <p:nvPr/>
        </p:nvGrpSpPr>
        <p:grpSpPr>
          <a:xfrm>
            <a:off x="6477000" y="3124200"/>
            <a:ext cx="762000" cy="976313"/>
            <a:chOff x="3803" y="1824"/>
            <a:chExt cx="373" cy="615"/>
          </a:xfrm>
        </p:grpSpPr>
        <p:sp>
          <p:nvSpPr>
            <p:cNvPr id="10268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88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9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70" name="Line 54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3111" name="Text Box 4"/>
          <p:cNvSpPr txBox="1"/>
          <p:nvPr/>
        </p:nvSpPr>
        <p:spPr>
          <a:xfrm>
            <a:off x="7239000" y="32766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8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5" name="Group 56"/>
          <p:cNvGrpSpPr/>
          <p:nvPr/>
        </p:nvGrpSpPr>
        <p:grpSpPr>
          <a:xfrm>
            <a:off x="1828800" y="4495800"/>
            <a:ext cx="762000" cy="976313"/>
            <a:chOff x="3803" y="1824"/>
            <a:chExt cx="373" cy="615"/>
          </a:xfrm>
        </p:grpSpPr>
        <p:sp>
          <p:nvSpPr>
            <p:cNvPr id="10265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0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6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5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7" name="Line 59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3116" name="Text Box 4"/>
          <p:cNvSpPr txBox="1"/>
          <p:nvPr/>
        </p:nvSpPr>
        <p:spPr>
          <a:xfrm>
            <a:off x="2590800" y="46482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0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oup 61"/>
          <p:cNvGrpSpPr/>
          <p:nvPr/>
        </p:nvGrpSpPr>
        <p:grpSpPr>
          <a:xfrm>
            <a:off x="6629400" y="4267200"/>
            <a:ext cx="762000" cy="976313"/>
            <a:chOff x="3803" y="1824"/>
            <a:chExt cx="373" cy="615"/>
          </a:xfrm>
        </p:grpSpPr>
        <p:sp>
          <p:nvSpPr>
            <p:cNvPr id="10262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7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3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7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64" name="Line 64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3121" name="Text Box 4"/>
          <p:cNvSpPr txBox="1"/>
          <p:nvPr/>
        </p:nvSpPr>
        <p:spPr>
          <a:xfrm>
            <a:off x="7391400" y="4419600"/>
            <a:ext cx="914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1</a:t>
            </a:r>
            <a:endParaRPr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3096" name="Text Box 4"/>
          <p:cNvSpPr txBox="1"/>
          <p:nvPr/>
        </p:nvSpPr>
        <p:spPr>
          <a:xfrm>
            <a:off x="5291138" y="1662113"/>
            <a:ext cx="609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sz="28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60" name="Rectangle 39"/>
          <p:cNvSpPr/>
          <p:nvPr/>
        </p:nvSpPr>
        <p:spPr>
          <a:xfrm>
            <a:off x="566738" y="609600"/>
            <a:ext cx="1143000" cy="457200"/>
          </a:xfrm>
          <a:prstGeom prst="rect">
            <a:avLst/>
          </a:prstGeom>
          <a:solidFill>
            <a:schemeClr val="folHlink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Bài 2 :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61" name="Text Box 41"/>
          <p:cNvSpPr txBox="1"/>
          <p:nvPr/>
        </p:nvSpPr>
        <p:spPr>
          <a:xfrm>
            <a:off x="3005138" y="1662113"/>
            <a:ext cx="15240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24 : 8 =</a:t>
            </a:r>
            <a:endParaRPr sz="2800" u="sng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7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animBg="1"/>
      <p:bldP spid="173060" grpId="0"/>
      <p:bldP spid="173094" grpId="0"/>
      <p:bldP spid="173097" grpId="0"/>
      <p:bldP spid="173098" grpId="0"/>
      <p:bldP spid="173099" grpId="0"/>
      <p:bldP spid="173100" grpId="0"/>
      <p:bldP spid="173105" grpId="0"/>
      <p:bldP spid="173111" grpId="0"/>
      <p:bldP spid="173116" grpId="0"/>
      <p:bldP spid="173121" grpId="0"/>
      <p:bldP spid="173096" grpId="0"/>
      <p:bldP spid="563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99" name="Text Box 4"/>
          <p:cNvSpPr txBox="1"/>
          <p:nvPr/>
        </p:nvSpPr>
        <p:spPr>
          <a:xfrm>
            <a:off x="381000" y="2514600"/>
            <a:ext cx="1752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Mẫu: 9 =</a:t>
            </a:r>
            <a:endParaRPr sz="28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67" name="Text Box 4"/>
          <p:cNvSpPr txBox="1"/>
          <p:nvPr/>
        </p:nvSpPr>
        <p:spPr>
          <a:xfrm>
            <a:off x="1666875" y="457200"/>
            <a:ext cx="740092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Viết mỗi số tự nhiên dưới dạng một phân số có mẫu số bằng 1 (theo mẫu):</a:t>
            </a:r>
            <a:endParaRPr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Group 394"/>
          <p:cNvGrpSpPr/>
          <p:nvPr/>
        </p:nvGrpSpPr>
        <p:grpSpPr>
          <a:xfrm>
            <a:off x="2133600" y="2362200"/>
            <a:ext cx="685800" cy="976313"/>
            <a:chOff x="2976" y="3360"/>
            <a:chExt cx="432" cy="615"/>
          </a:xfrm>
        </p:grpSpPr>
        <p:sp>
          <p:nvSpPr>
            <p:cNvPr id="11300" name="Text Box 4"/>
            <p:cNvSpPr txBox="1"/>
            <p:nvPr/>
          </p:nvSpPr>
          <p:spPr>
            <a:xfrm>
              <a:off x="3072" y="3360"/>
              <a:ext cx="28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301" name="Text Box 4"/>
            <p:cNvSpPr txBox="1"/>
            <p:nvPr/>
          </p:nvSpPr>
          <p:spPr>
            <a:xfrm>
              <a:off x="3072" y="3648"/>
              <a:ext cx="33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sz="28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302" name="Line 397"/>
            <p:cNvSpPr/>
            <p:nvPr/>
          </p:nvSpPr>
          <p:spPr>
            <a:xfrm flipH="1" flipV="1">
              <a:off x="2976" y="3648"/>
              <a:ext cx="384" cy="0"/>
            </a:xfrm>
            <a:prstGeom prst="line">
              <a:avLst/>
            </a:prstGeom>
            <a:ln w="31750" cap="flat" cmpd="sng">
              <a:solidFill>
                <a:srgbClr val="0066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7566" name="Text Box 4"/>
          <p:cNvSpPr txBox="1"/>
          <p:nvPr/>
        </p:nvSpPr>
        <p:spPr>
          <a:xfrm>
            <a:off x="4267200" y="3657600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= 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578" name="Text Box 4"/>
          <p:cNvSpPr txBox="1"/>
          <p:nvPr/>
        </p:nvSpPr>
        <p:spPr>
          <a:xfrm>
            <a:off x="5486400" y="2438400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= 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580" name="Text Box 4"/>
          <p:cNvSpPr txBox="1"/>
          <p:nvPr/>
        </p:nvSpPr>
        <p:spPr>
          <a:xfrm>
            <a:off x="3581400" y="2438400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= 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581" name="Text Box 4"/>
          <p:cNvSpPr txBox="1"/>
          <p:nvPr/>
        </p:nvSpPr>
        <p:spPr>
          <a:xfrm>
            <a:off x="6553200" y="3657600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= </a:t>
            </a:r>
            <a:r>
              <a:rPr sz="16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oup 414"/>
          <p:cNvGrpSpPr/>
          <p:nvPr/>
        </p:nvGrpSpPr>
        <p:grpSpPr>
          <a:xfrm>
            <a:off x="4238625" y="2286000"/>
            <a:ext cx="638175" cy="976313"/>
            <a:chOff x="3803" y="1824"/>
            <a:chExt cx="373" cy="615"/>
          </a:xfrm>
        </p:grpSpPr>
        <p:sp>
          <p:nvSpPr>
            <p:cNvPr id="11297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6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8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9" name="Line 417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" name="Group 418"/>
          <p:cNvGrpSpPr/>
          <p:nvPr/>
        </p:nvGrpSpPr>
        <p:grpSpPr>
          <a:xfrm>
            <a:off x="6172200" y="2286000"/>
            <a:ext cx="592138" cy="976313"/>
            <a:chOff x="3803" y="1824"/>
            <a:chExt cx="373" cy="615"/>
          </a:xfrm>
        </p:grpSpPr>
        <p:sp>
          <p:nvSpPr>
            <p:cNvPr id="11294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5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6" name="Line 421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" name="Group 426"/>
          <p:cNvGrpSpPr/>
          <p:nvPr/>
        </p:nvGrpSpPr>
        <p:grpSpPr>
          <a:xfrm>
            <a:off x="4953000" y="3505200"/>
            <a:ext cx="592138" cy="976313"/>
            <a:chOff x="3803" y="1824"/>
            <a:chExt cx="373" cy="615"/>
          </a:xfrm>
        </p:grpSpPr>
        <p:sp>
          <p:nvSpPr>
            <p:cNvPr id="11291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2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3" name="Line 429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6" name="Group 430"/>
          <p:cNvGrpSpPr/>
          <p:nvPr/>
        </p:nvGrpSpPr>
        <p:grpSpPr>
          <a:xfrm>
            <a:off x="7315200" y="3505200"/>
            <a:ext cx="592138" cy="976313"/>
            <a:chOff x="3803" y="1824"/>
            <a:chExt cx="373" cy="615"/>
          </a:xfrm>
        </p:grpSpPr>
        <p:sp>
          <p:nvSpPr>
            <p:cNvPr id="11288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89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90" name="Line 433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7602" name="Text Box 4"/>
          <p:cNvSpPr txBox="1"/>
          <p:nvPr/>
        </p:nvSpPr>
        <p:spPr>
          <a:xfrm>
            <a:off x="0" y="4862513"/>
            <a:ext cx="2438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sz="2800" b="1" i="1" u="sng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800" b="1" i="1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03" name="Text Box 4"/>
          <p:cNvSpPr txBox="1"/>
          <p:nvPr/>
        </p:nvSpPr>
        <p:spPr>
          <a:xfrm>
            <a:off x="1981200" y="4876800"/>
            <a:ext cx="71628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 số tự nhiên có thể viết th</a:t>
            </a:r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một phân số có tử số l</a:t>
            </a:r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tự nhiên đó v</a:t>
            </a:r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mẫu số bằng 1. </a:t>
            </a:r>
            <a:endParaRPr sz="2800" b="1" i="1"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9" name="Rectangle 57"/>
          <p:cNvSpPr/>
          <p:nvPr/>
        </p:nvSpPr>
        <p:spPr>
          <a:xfrm>
            <a:off x="228600" y="533400"/>
            <a:ext cx="1206500" cy="457200"/>
          </a:xfrm>
          <a:prstGeom prst="rect">
            <a:avLst/>
          </a:prstGeom>
          <a:solidFill>
            <a:schemeClr val="folHlink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Bài 3 :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79" name="Text Box 4"/>
          <p:cNvSpPr txBox="1"/>
          <p:nvPr/>
        </p:nvSpPr>
        <p:spPr>
          <a:xfrm>
            <a:off x="1828800" y="3657600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= 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800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" name="Group 422"/>
          <p:cNvGrpSpPr/>
          <p:nvPr/>
        </p:nvGrpSpPr>
        <p:grpSpPr>
          <a:xfrm>
            <a:off x="2590800" y="3505200"/>
            <a:ext cx="790575" cy="976313"/>
            <a:chOff x="3803" y="1824"/>
            <a:chExt cx="373" cy="615"/>
          </a:xfrm>
        </p:grpSpPr>
        <p:sp>
          <p:nvSpPr>
            <p:cNvPr id="11285" name="Text Box 4"/>
            <p:cNvSpPr txBox="1"/>
            <p:nvPr/>
          </p:nvSpPr>
          <p:spPr>
            <a:xfrm>
              <a:off x="3803" y="1824"/>
              <a:ext cx="32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27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86" name="Text Box 4"/>
            <p:cNvSpPr txBox="1"/>
            <p:nvPr/>
          </p:nvSpPr>
          <p:spPr>
            <a:xfrm>
              <a:off x="3803" y="2112"/>
              <a:ext cx="37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1</a:t>
              </a:r>
              <a:endPara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87" name="Line 425"/>
            <p:cNvSpPr/>
            <p:nvPr/>
          </p:nvSpPr>
          <p:spPr>
            <a:xfrm flipH="1" flipV="1">
              <a:off x="3840" y="2112"/>
              <a:ext cx="283" cy="0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471" name="Line 63"/>
          <p:cNvSpPr/>
          <p:nvPr/>
        </p:nvSpPr>
        <p:spPr>
          <a:xfrm>
            <a:off x="3536950" y="928688"/>
            <a:ext cx="16002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73" name="Line 65"/>
          <p:cNvSpPr/>
          <p:nvPr/>
        </p:nvSpPr>
        <p:spPr>
          <a:xfrm>
            <a:off x="7620000" y="928688"/>
            <a:ext cx="11430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74" name="Line 66"/>
          <p:cNvSpPr/>
          <p:nvPr/>
        </p:nvSpPr>
        <p:spPr>
          <a:xfrm>
            <a:off x="2201863" y="1335088"/>
            <a:ext cx="21336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99" grpId="0"/>
      <p:bldP spid="7566" grpId="0"/>
      <p:bldP spid="7578" grpId="0"/>
      <p:bldP spid="7580" grpId="0"/>
      <p:bldP spid="7581" grpId="0"/>
      <p:bldP spid="7602" grpId="0"/>
      <p:bldP spid="7603" grpId="0"/>
      <p:bldP spid="757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1080</Words>
  <Application>WPS Presentation</Application>
  <PresentationFormat/>
  <Paragraphs>182</Paragraphs>
  <Slides>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.VnBahamasB</vt:lpstr>
      <vt:lpstr>Segoe Print</vt:lpstr>
      <vt:lpstr>.VnTime</vt:lpstr>
      <vt:lpstr>VNI-Souvir</vt:lpstr>
      <vt:lpstr>VNI-Times</vt:lpstr>
      <vt:lpstr>Calibri</vt:lpstr>
      <vt:lpstr>.VnTimeH</vt:lpstr>
      <vt:lpstr>VNI-Aptima</vt:lpstr>
      <vt:lpstr>Times New Roman</vt:lpstr>
      <vt:lpstr>Microsoft YaHei</vt:lpstr>
      <vt:lpstr>Arial Unicode MS</vt:lpstr>
      <vt:lpstr>HP001 5 hàng 1 ô ly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Tình Phan</cp:lastModifiedBy>
  <cp:revision>72</cp:revision>
  <dcterms:created xsi:type="dcterms:W3CDTF">2022-01-23T12:19:41Z</dcterms:created>
  <dcterms:modified xsi:type="dcterms:W3CDTF">2022-01-23T12:25:04Z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DB960FD7417B465592F7CD44CFEAA9CF</vt:lpwstr>
  </property>
  <property fmtid="{D5CDD505-2E9C-101B-9397-08002B2CF9AE}" pid="4" name="KSOProductBuildVer">
    <vt:lpwstr>1033-11.2.0.10463</vt:lpwstr>
  </property>
</Properties>
</file>